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64" r:id="rId1"/>
  </p:sldMasterIdLst>
  <p:notesMasterIdLst>
    <p:notesMasterId r:id="rId51"/>
  </p:notesMasterIdLst>
  <p:sldIdLst>
    <p:sldId id="256" r:id="rId2"/>
    <p:sldId id="257" r:id="rId3"/>
    <p:sldId id="258" r:id="rId4"/>
    <p:sldId id="277" r:id="rId5"/>
    <p:sldId id="278" r:id="rId6"/>
    <p:sldId id="281" r:id="rId7"/>
    <p:sldId id="318" r:id="rId8"/>
    <p:sldId id="305" r:id="rId9"/>
    <p:sldId id="306" r:id="rId10"/>
    <p:sldId id="283" r:id="rId11"/>
    <p:sldId id="307" r:id="rId12"/>
    <p:sldId id="308" r:id="rId13"/>
    <p:sldId id="285" r:id="rId14"/>
    <p:sldId id="286" r:id="rId15"/>
    <p:sldId id="287" r:id="rId16"/>
    <p:sldId id="292" r:id="rId17"/>
    <p:sldId id="290" r:id="rId18"/>
    <p:sldId id="291" r:id="rId19"/>
    <p:sldId id="294" r:id="rId20"/>
    <p:sldId id="295" r:id="rId21"/>
    <p:sldId id="325" r:id="rId22"/>
    <p:sldId id="322" r:id="rId23"/>
    <p:sldId id="323" r:id="rId24"/>
    <p:sldId id="296" r:id="rId25"/>
    <p:sldId id="293" r:id="rId26"/>
    <p:sldId id="298" r:id="rId27"/>
    <p:sldId id="297" r:id="rId28"/>
    <p:sldId id="299" r:id="rId29"/>
    <p:sldId id="301" r:id="rId30"/>
    <p:sldId id="300" r:id="rId31"/>
    <p:sldId id="304" r:id="rId32"/>
    <p:sldId id="303" r:id="rId33"/>
    <p:sldId id="309" r:id="rId34"/>
    <p:sldId id="274" r:id="rId35"/>
    <p:sldId id="310" r:id="rId36"/>
    <p:sldId id="316" r:id="rId37"/>
    <p:sldId id="328" r:id="rId38"/>
    <p:sldId id="276" r:id="rId39"/>
    <p:sldId id="317" r:id="rId40"/>
    <p:sldId id="321" r:id="rId41"/>
    <p:sldId id="320" r:id="rId42"/>
    <p:sldId id="319" r:id="rId43"/>
    <p:sldId id="313" r:id="rId44"/>
    <p:sldId id="312" r:id="rId45"/>
    <p:sldId id="311" r:id="rId46"/>
    <p:sldId id="314" r:id="rId47"/>
    <p:sldId id="324" r:id="rId48"/>
    <p:sldId id="326" r:id="rId49"/>
    <p:sldId id="327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32" autoAdjust="0"/>
  </p:normalViewPr>
  <p:slideViewPr>
    <p:cSldViewPr snapToGrid="0">
      <p:cViewPr varScale="1">
        <p:scale>
          <a:sx n="83" d="100"/>
          <a:sy n="83" d="100"/>
        </p:scale>
        <p:origin x="147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61A67-FCE9-4A1C-A95C-3DAB270DF14A}" type="datetimeFigureOut">
              <a:rPr lang="en-US" smtClean="0"/>
              <a:t>18/07/2018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C01A2C-39EE-4345-A188-DCD0FE607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597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mtClean="0"/>
              <a:t>Hệ</a:t>
            </a:r>
            <a:r>
              <a:rPr lang="en-US" baseline="0" smtClean="0"/>
              <a:t> thống LDW đầu tiên được phát triển đầu tiên bởi 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Mercedes-Benz trên xe tải Actros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ở châu Âu. Cảnh báo bằng cách phát ra âm thanh khi tài xế chuyển làn mà ko bật xi nhan.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Nissan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TOYOTA phát tín hiệu và rà nhẹ phanh để xe về đúng làn.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Citroen, thì làm run ghế của tài xế.</a:t>
            </a:r>
          </a:p>
          <a:p>
            <a:pPr marL="0" indent="0">
              <a:buFontTx/>
              <a:buNone/>
            </a:pP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Giảm 85% tai nạn do tài xế ngủ gật.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01A2C-39EE-4345-A188-DCD0FE60701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57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01A2C-39EE-4345-A188-DCD0FE60701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741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Python 2</a:t>
            </a:r>
            <a:r>
              <a:rPr lang="en-US" baseline="0" smtClean="0"/>
              <a:t> chia 2 số, tự động làm tròn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01A2C-39EE-4345-A188-DCD0FE60701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704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Python 2</a:t>
            </a:r>
            <a:r>
              <a:rPr lang="en-US" baseline="0" smtClean="0"/>
              <a:t> chia 2 số, tự động làm tròn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01A2C-39EE-4345-A188-DCD0FE60701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739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Python 2</a:t>
            </a:r>
            <a:r>
              <a:rPr lang="en-US" baseline="0" smtClean="0"/>
              <a:t> chia 2 số, tự động làm tròn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01A2C-39EE-4345-A188-DCD0FE60701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702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Python 2</a:t>
            </a:r>
            <a:r>
              <a:rPr lang="en-US" baseline="0" smtClean="0"/>
              <a:t> chia 2 số, tự động làm tròn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01A2C-39EE-4345-A188-DCD0FE60701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667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D393E-A3DA-4B5A-B565-FFF0ED279228}" type="datetime1">
              <a:rPr lang="en-US" smtClean="0"/>
              <a:t>18/07/2018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5587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396F3-A0B9-4BC4-903C-15CFDCBB8241}" type="datetime1">
              <a:rPr lang="en-US" smtClean="0"/>
              <a:t>18/07/2018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401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5472B-954B-4F20-80FE-4D236438773B}" type="datetime1">
              <a:rPr lang="en-US" smtClean="0"/>
              <a:t>18/07/2018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883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43300" y="6356351"/>
            <a:ext cx="2057400" cy="365125"/>
          </a:xfrm>
        </p:spPr>
        <p:txBody>
          <a:bodyPr/>
          <a:lstStyle/>
          <a:p>
            <a:fld id="{6556A9F7-7589-4F48-A4AB-566294AC5A2F}" type="datetime1">
              <a:rPr lang="en-US" smtClean="0"/>
              <a:t>18/07/2018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3882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4D917-270E-4FD7-96F0-033DF529C44E}" type="datetime1">
              <a:rPr lang="en-US" smtClean="0"/>
              <a:t>18/07/2018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606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FEBCA-32A3-4600-A6CA-CCCDE8B525B6}" type="datetime1">
              <a:rPr lang="en-US" smtClean="0"/>
              <a:t>18/07/2018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990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57AE2-A63B-4604-9009-434EA9E3703E}" type="datetime1">
              <a:rPr lang="en-US" smtClean="0"/>
              <a:t>18/07/2018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13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49B7-2BAB-4DEE-8563-53F73530F1C2}" type="datetime1">
              <a:rPr lang="en-US" smtClean="0"/>
              <a:t>18/07/2018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660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590D-C7E6-4AA6-92FC-D58909D08BFD}" type="datetime1">
              <a:rPr lang="en-US" smtClean="0"/>
              <a:t>18/07/2018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868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8014-C35C-41F0-B45A-30DB2D677471}" type="datetime1">
              <a:rPr lang="en-US" smtClean="0"/>
              <a:t>18/07/2018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085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5426B-26BF-40DA-818D-03D33BB5253C}" type="datetime1">
              <a:rPr lang="en-US" smtClean="0"/>
              <a:t>18/07/2018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261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9767F-8511-4B93-A412-182BEB0889A4}" type="datetime1">
              <a:rPr lang="en-US" smtClean="0"/>
              <a:t>18/07/2018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810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slide" Target="slide4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slide" Target="slide4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4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3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slide" Target="slide7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3.jpe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slide" Target="slide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slide" Target="slide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slide" Target="slide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4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slide" Target="slide46.xml"/><Relationship Id="rId4" Type="http://schemas.openxmlformats.org/officeDocument/2006/relationships/slide" Target="slide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slide" Target="slide4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4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slide" Target="slide3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slide" Target="slide3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slide" Target="slide4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slide" Target="slide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C:\Users\ChuongFrezean\Desktop\MAS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9144000" cy="6861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231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2" descr="C:\Users\ChuongFrezean\Desktop\MAS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3"/>
          <a:stretch>
            <a:fillRect/>
          </a:stretch>
        </p:blipFill>
        <p:spPr bwMode="auto">
          <a:xfrm rot="16200000">
            <a:off x="3886200" y="-3886200"/>
            <a:ext cx="137160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:\Users\ChuongFrezean\Desktop\MAS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31593" r="16786" b="38734"/>
          <a:stretch>
            <a:fillRect/>
          </a:stretch>
        </p:blipFill>
        <p:spPr bwMode="auto">
          <a:xfrm>
            <a:off x="228600" y="6096000"/>
            <a:ext cx="2286000" cy="717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7263-887F-4C2B-81EA-7FAD6F542E78}" type="datetime1">
              <a:rPr lang="en-US" smtClean="0"/>
              <a:t>18/07/2018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7348" y="1611086"/>
            <a:ext cx="7958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Color selection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60" y="2373791"/>
            <a:ext cx="8918532" cy="339035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8599" y="331857"/>
            <a:ext cx="8684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THEORETICAL BACKGROUND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67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2" descr="C:\Users\ChuongFrezean\Desktop\MAS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3"/>
          <a:stretch>
            <a:fillRect/>
          </a:stretch>
        </p:blipFill>
        <p:spPr bwMode="auto">
          <a:xfrm rot="16200000">
            <a:off x="3886200" y="-3886200"/>
            <a:ext cx="137160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:\Users\ChuongFrezean\Desktop\MAS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31593" r="16786" b="38734"/>
          <a:stretch>
            <a:fillRect/>
          </a:stretch>
        </p:blipFill>
        <p:spPr bwMode="auto">
          <a:xfrm>
            <a:off x="228600" y="6096000"/>
            <a:ext cx="2286000" cy="717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7263-887F-4C2B-81EA-7FAD6F542E78}" type="datetime1">
              <a:rPr lang="en-US" smtClean="0"/>
              <a:t>18/07/2018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7348" y="1611086"/>
            <a:ext cx="7958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Denoise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599" y="2134306"/>
            <a:ext cx="8756375" cy="38901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8599" y="331857"/>
            <a:ext cx="8684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THEORETICAL BACKGROUND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81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2" descr="C:\Users\ChuongFrezean\Desktop\MAS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3"/>
          <a:stretch>
            <a:fillRect/>
          </a:stretch>
        </p:blipFill>
        <p:spPr bwMode="auto">
          <a:xfrm rot="16200000">
            <a:off x="3886200" y="-3886200"/>
            <a:ext cx="137160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:\Users\ChuongFrezean\Desktop\MAS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31593" r="16786" b="38734"/>
          <a:stretch>
            <a:fillRect/>
          </a:stretch>
        </p:blipFill>
        <p:spPr bwMode="auto">
          <a:xfrm>
            <a:off x="228600" y="6096000"/>
            <a:ext cx="2286000" cy="717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7263-887F-4C2B-81EA-7FAD6F542E78}" type="datetime1">
              <a:rPr lang="en-US" smtClean="0"/>
              <a:t>18/07/2018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7348" y="1611086"/>
            <a:ext cx="7958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ROI Selection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373791"/>
            <a:ext cx="8777614" cy="36507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8599" y="331857"/>
            <a:ext cx="8684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THEORETICAL BACKGROUND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61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2" descr="C:\Users\ChuongFrezean\Desktop\MAS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3"/>
          <a:stretch>
            <a:fillRect/>
          </a:stretch>
        </p:blipFill>
        <p:spPr bwMode="auto">
          <a:xfrm rot="16200000">
            <a:off x="3886200" y="-3886200"/>
            <a:ext cx="137160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:\Users\ChuongFrezean\Desktop\MAS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31593" r="16786" b="38734"/>
          <a:stretch>
            <a:fillRect/>
          </a:stretch>
        </p:blipFill>
        <p:spPr bwMode="auto">
          <a:xfrm>
            <a:off x="228600" y="6096000"/>
            <a:ext cx="2286000" cy="717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7263-887F-4C2B-81EA-7FAD6F542E78}" type="datetime1">
              <a:rPr lang="en-US" smtClean="0"/>
              <a:t>18/07/2018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7348" y="1611086"/>
            <a:ext cx="7958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Canny edge detection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533649"/>
            <a:ext cx="8689932" cy="349084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8599" y="331857"/>
            <a:ext cx="8684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THEORETICAL BACKGROUND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09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2" descr="C:\Users\ChuongFrezean\Desktop\MAS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3"/>
          <a:stretch>
            <a:fillRect/>
          </a:stretch>
        </p:blipFill>
        <p:spPr bwMode="auto">
          <a:xfrm rot="16200000">
            <a:off x="3886200" y="-3886200"/>
            <a:ext cx="137160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:\Users\ChuongFrezean\Desktop\MAS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31593" r="16786" b="38734"/>
          <a:stretch>
            <a:fillRect/>
          </a:stretch>
        </p:blipFill>
        <p:spPr bwMode="auto">
          <a:xfrm>
            <a:off x="228600" y="6096000"/>
            <a:ext cx="2286000" cy="717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7263-887F-4C2B-81EA-7FAD6F542E78}" type="datetime1">
              <a:rPr lang="en-US" smtClean="0"/>
              <a:t>18/07/2018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7349" y="1611086"/>
            <a:ext cx="7958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Hough transform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2373792"/>
            <a:ext cx="8765088" cy="33903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8599" y="331857"/>
            <a:ext cx="8684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THEORETICAL BACKGROUND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35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2" descr="C:\Users\ChuongFrezean\Desktop\MAS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3"/>
          <a:stretch>
            <a:fillRect/>
          </a:stretch>
        </p:blipFill>
        <p:spPr bwMode="auto">
          <a:xfrm rot="16200000">
            <a:off x="3886200" y="-3886200"/>
            <a:ext cx="137160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:\Users\ChuongFrezean\Desktop\MAS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31593" r="16786" b="38734"/>
          <a:stretch>
            <a:fillRect/>
          </a:stretch>
        </p:blipFill>
        <p:spPr bwMode="auto">
          <a:xfrm>
            <a:off x="228600" y="6096000"/>
            <a:ext cx="2286000" cy="717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7263-887F-4C2B-81EA-7FAD6F542E78}" type="datetime1">
              <a:rPr lang="en-US" smtClean="0"/>
              <a:t>18/07/2018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7348" y="1611086"/>
            <a:ext cx="7958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Hough transform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142" y="2535803"/>
            <a:ext cx="3231716" cy="29138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8599" y="331857"/>
            <a:ext cx="8684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THEORETICAL BACKGROUND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14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2" descr="C:\Users\ChuongFrezean\Desktop\MAS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3"/>
          <a:stretch>
            <a:fillRect/>
          </a:stretch>
        </p:blipFill>
        <p:spPr bwMode="auto">
          <a:xfrm rot="16200000">
            <a:off x="3886200" y="-3886200"/>
            <a:ext cx="137160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:\Users\ChuongFrezean\Desktop\MAS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31593" r="16786" b="38734"/>
          <a:stretch>
            <a:fillRect/>
          </a:stretch>
        </p:blipFill>
        <p:spPr bwMode="auto">
          <a:xfrm>
            <a:off x="228600" y="6096000"/>
            <a:ext cx="2286000" cy="717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7263-887F-4C2B-81EA-7FAD6F542E78}" type="datetime1">
              <a:rPr lang="en-US" smtClean="0"/>
              <a:t>18/07/2018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92999" y="2045767"/>
            <a:ext cx="8089183" cy="2246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following techniques are used: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Warn 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the driver </a:t>
            </a: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the vehicle is leaving its lane ( LED warning)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Improve the FPS (Frame Per Second) processing rate of frames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8599" y="331857"/>
            <a:ext cx="8693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mtClean="0">
                <a:solidFill>
                  <a:schemeClr val="bg1"/>
                </a:solidFill>
              </a:rPr>
              <a:t>LDW SYSTEM</a:t>
            </a:r>
            <a:endParaRPr lang="en-US" sz="4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24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2" descr="C:\Users\ChuongFrezean\Desktop\MAS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3"/>
          <a:stretch>
            <a:fillRect/>
          </a:stretch>
        </p:blipFill>
        <p:spPr bwMode="auto">
          <a:xfrm rot="16200000">
            <a:off x="3886200" y="-3886200"/>
            <a:ext cx="137160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:\Users\ChuongFrezean\Desktop\MAS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31593" r="16786" b="38734"/>
          <a:stretch>
            <a:fillRect/>
          </a:stretch>
        </p:blipFill>
        <p:spPr bwMode="auto">
          <a:xfrm>
            <a:off x="228600" y="6096000"/>
            <a:ext cx="2286000" cy="717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7263-887F-4C2B-81EA-7FAD6F542E78}" type="datetime1">
              <a:rPr lang="en-US" smtClean="0"/>
              <a:t>18/07/2018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1468655"/>
            <a:ext cx="2983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§"/>
            </a:pPr>
            <a:r>
              <a:rPr lang="en-US" sz="2800" smtClean="0"/>
              <a:t>Model outline:</a:t>
            </a:r>
            <a:endParaRPr lang="en-US" sz="28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83" y="2514455"/>
            <a:ext cx="8392445" cy="24085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8599" y="331857"/>
            <a:ext cx="8693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mtClean="0">
                <a:solidFill>
                  <a:schemeClr val="bg1"/>
                </a:solidFill>
              </a:rPr>
              <a:t>LDW SYSTEM</a:t>
            </a:r>
            <a:endParaRPr lang="en-US" sz="4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60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2" descr="C:\Users\ChuongFrezean\Desktop\MAS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3"/>
          <a:stretch>
            <a:fillRect/>
          </a:stretch>
        </p:blipFill>
        <p:spPr bwMode="auto">
          <a:xfrm rot="16200000">
            <a:off x="3886200" y="-3886200"/>
            <a:ext cx="137160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:\Users\ChuongFrezean\Desktop\MAS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31593" r="16786" b="38734"/>
          <a:stretch>
            <a:fillRect/>
          </a:stretch>
        </p:blipFill>
        <p:spPr bwMode="auto">
          <a:xfrm>
            <a:off x="228600" y="6096000"/>
            <a:ext cx="2286000" cy="717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7263-887F-4C2B-81EA-7FAD6F542E78}" type="datetime1">
              <a:rPr lang="en-US" smtClean="0"/>
              <a:t>18/07/2018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80291" y="1607127"/>
            <a:ext cx="7056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Reading frames from the video: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80" y="3144837"/>
            <a:ext cx="7723670" cy="12793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8599" y="331857"/>
            <a:ext cx="8693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mtClean="0">
                <a:solidFill>
                  <a:schemeClr val="bg1"/>
                </a:solidFill>
              </a:rPr>
              <a:t>LDW SYSTEM</a:t>
            </a:r>
            <a:endParaRPr lang="en-US" sz="4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26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2" descr="C:\Users\ChuongFrezean\Desktop\MAS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3"/>
          <a:stretch>
            <a:fillRect/>
          </a:stretch>
        </p:blipFill>
        <p:spPr bwMode="auto">
          <a:xfrm rot="16200000">
            <a:off x="3886200" y="-3886200"/>
            <a:ext cx="137160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:\Users\ChuongFrezean\Desktop\MAS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31593" r="16786" b="38734"/>
          <a:stretch>
            <a:fillRect/>
          </a:stretch>
        </p:blipFill>
        <p:spPr bwMode="auto">
          <a:xfrm>
            <a:off x="228600" y="6096000"/>
            <a:ext cx="2286000" cy="717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7263-887F-4C2B-81EA-7FAD6F542E78}" type="datetime1">
              <a:rPr lang="en-US" smtClean="0"/>
              <a:t>18/07/2018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28600" y="1612300"/>
            <a:ext cx="876530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Reading frames from the video: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8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improve the FPS processing rate of frames read from video </a:t>
            </a: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files 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we are going to utilize </a:t>
            </a: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threading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 and the </a:t>
            </a: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queue data structure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599" y="331857"/>
            <a:ext cx="8693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mtClean="0">
                <a:solidFill>
                  <a:schemeClr val="bg1"/>
                </a:solidFill>
              </a:rPr>
              <a:t>LDW SYSTEM</a:t>
            </a:r>
            <a:endParaRPr lang="en-US" sz="4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94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2" descr="C:\Users\ChuongFrezean\Desktop\MAS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9525"/>
            <a:ext cx="9153525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9074" y="2525972"/>
            <a:ext cx="86963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mtClean="0"/>
              <a:t>CONSTRUCTING </a:t>
            </a:r>
            <a:r>
              <a:rPr lang="en-US" sz="4000"/>
              <a:t>LANE DEPARTURE WARNING SYSTEM </a:t>
            </a:r>
            <a:r>
              <a:rPr lang="en-US" sz="4000" smtClean="0"/>
              <a:t>WITH </a:t>
            </a:r>
            <a:r>
              <a:rPr lang="en-US" sz="4000"/>
              <a:t>RASPBERRY PI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33800" y="4053350"/>
            <a:ext cx="5029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Advisor: 	Nguyen Dang Quang, M.S</a:t>
            </a:r>
          </a:p>
          <a:p>
            <a:pPr>
              <a:lnSpc>
                <a:spcPct val="150000"/>
              </a:lnSpc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Student:</a:t>
            </a:r>
          </a:p>
          <a:p>
            <a:pPr lvl="2">
              <a:lnSpc>
                <a:spcPct val="150000"/>
              </a:lnSpc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Nguyen Tuan Kiet	14110348</a:t>
            </a:r>
          </a:p>
          <a:p>
            <a:pPr lvl="2">
              <a:lnSpc>
                <a:spcPct val="150000"/>
              </a:lnSpc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Nguyen Quoc Tinh	14110422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03519" y="740574"/>
            <a:ext cx="6324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GRADUATION THESIS</a:t>
            </a: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DE81-AA90-41BC-900E-335235DA03C5}" type="datetime1">
              <a:rPr lang="en-US" smtClean="0"/>
              <a:t>18/07/2018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01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5" y="2604191"/>
            <a:ext cx="8052376" cy="34194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2" descr="C:\Users\ChuongFrezean\Desktop\MAST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3"/>
          <a:stretch>
            <a:fillRect/>
          </a:stretch>
        </p:blipFill>
        <p:spPr bwMode="auto">
          <a:xfrm rot="16200000">
            <a:off x="3886200" y="-3886200"/>
            <a:ext cx="137160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:\Users\ChuongFrezean\Desktop\MASTE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31593" r="16786" b="38734"/>
          <a:stretch>
            <a:fillRect/>
          </a:stretch>
        </p:blipFill>
        <p:spPr bwMode="auto">
          <a:xfrm>
            <a:off x="228600" y="6096000"/>
            <a:ext cx="2286000" cy="717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7263-887F-4C2B-81EA-7FAD6F542E78}" type="datetime1">
              <a:rPr lang="en-US" smtClean="0"/>
              <a:t>18/07/2018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80291" y="1607127"/>
            <a:ext cx="7056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Reading frames from the video: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076037" y="1992711"/>
            <a:ext cx="6331528" cy="648129"/>
            <a:chOff x="1076037" y="1992711"/>
            <a:chExt cx="6331528" cy="648129"/>
          </a:xfrm>
        </p:grpSpPr>
        <p:sp>
          <p:nvSpPr>
            <p:cNvPr id="9" name="Right Brace 8"/>
            <p:cNvSpPr/>
            <p:nvPr/>
          </p:nvSpPr>
          <p:spPr>
            <a:xfrm rot="16200000">
              <a:off x="4119392" y="-647333"/>
              <a:ext cx="244818" cy="633152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29183" y="1992711"/>
              <a:ext cx="10252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Thread 1</a:t>
              </a:r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100291" y="3159704"/>
            <a:ext cx="1126837" cy="2677783"/>
            <a:chOff x="7730836" y="3168072"/>
            <a:chExt cx="1126837" cy="2677783"/>
          </a:xfrm>
        </p:grpSpPr>
        <p:sp>
          <p:nvSpPr>
            <p:cNvPr id="12" name="Right Brace 11"/>
            <p:cNvSpPr/>
            <p:nvPr/>
          </p:nvSpPr>
          <p:spPr>
            <a:xfrm>
              <a:off x="7730836" y="3168072"/>
              <a:ext cx="267855" cy="267778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02732" y="4322297"/>
              <a:ext cx="854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Thread </a:t>
              </a:r>
            </a:p>
            <a:p>
              <a:r>
                <a:rPr lang="en-US" smtClean="0"/>
                <a:t>2</a:t>
              </a:r>
              <a:endParaRPr 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28599" y="331857"/>
            <a:ext cx="8693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mtClean="0">
                <a:solidFill>
                  <a:schemeClr val="bg1"/>
                </a:solidFill>
              </a:rPr>
              <a:t>LDW SYSTEM</a:t>
            </a:r>
            <a:endParaRPr lang="en-US" sz="4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85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2" descr="C:\Users\ChuongFrezean\Desktop\MAS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3"/>
          <a:stretch>
            <a:fillRect/>
          </a:stretch>
        </p:blipFill>
        <p:spPr bwMode="auto">
          <a:xfrm rot="16200000">
            <a:off x="3886200" y="-3886200"/>
            <a:ext cx="137160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:\Users\ChuongFrezean\Desktop\MAST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31593" r="16786" b="38734"/>
          <a:stretch>
            <a:fillRect/>
          </a:stretch>
        </p:blipFill>
        <p:spPr bwMode="auto">
          <a:xfrm>
            <a:off x="228600" y="6096000"/>
            <a:ext cx="2286000" cy="717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7263-887F-4C2B-81EA-7FAD6F542E78}" type="datetime1">
              <a:rPr lang="en-US" smtClean="0"/>
              <a:t>18/07/2018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80291" y="1607127"/>
            <a:ext cx="7056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Reading frames from the video: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926578"/>
              </p:ext>
            </p:extLst>
          </p:nvPr>
        </p:nvGraphicFramePr>
        <p:xfrm>
          <a:off x="1295399" y="2734401"/>
          <a:ext cx="7093527" cy="20086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4509">
                  <a:extLst>
                    <a:ext uri="{9D8B030D-6E8A-4147-A177-3AD203B41FA5}">
                      <a16:colId xmlns:a16="http://schemas.microsoft.com/office/drawing/2014/main" val="3708635357"/>
                    </a:ext>
                  </a:extLst>
                </a:gridCol>
                <a:gridCol w="2364509">
                  <a:extLst>
                    <a:ext uri="{9D8B030D-6E8A-4147-A177-3AD203B41FA5}">
                      <a16:colId xmlns:a16="http://schemas.microsoft.com/office/drawing/2014/main" val="3566522801"/>
                    </a:ext>
                  </a:extLst>
                </a:gridCol>
                <a:gridCol w="2364509">
                  <a:extLst>
                    <a:ext uri="{9D8B030D-6E8A-4147-A177-3AD203B41FA5}">
                      <a16:colId xmlns:a16="http://schemas.microsoft.com/office/drawing/2014/main" val="3863882082"/>
                    </a:ext>
                  </a:extLst>
                </a:gridCol>
              </a:tblGrid>
              <a:tr h="93045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Normal (FPS)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Using</a:t>
                      </a:r>
                      <a:r>
                        <a:rPr lang="en-US" baseline="0" smtClean="0"/>
                        <a:t> thread and queue (FPS)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099931"/>
                  </a:ext>
                </a:extLst>
              </a:tr>
              <a:tr h="539076">
                <a:tc>
                  <a:txBody>
                    <a:bodyPr/>
                    <a:lstStyle/>
                    <a:p>
                      <a:r>
                        <a:rPr lang="en-US" smtClean="0"/>
                        <a:t>Laptop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 40</a:t>
                      </a:r>
                      <a:r>
                        <a:rPr lang="en-US" baseline="0" smtClean="0"/>
                        <a:t> - 50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 60</a:t>
                      </a:r>
                      <a:r>
                        <a:rPr lang="en-US" baseline="0" smtClean="0"/>
                        <a:t> - 65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764191"/>
                  </a:ext>
                </a:extLst>
              </a:tr>
              <a:tr h="539076">
                <a:tc>
                  <a:txBody>
                    <a:bodyPr/>
                    <a:lstStyle/>
                    <a:p>
                      <a:r>
                        <a:rPr lang="en-US" smtClean="0"/>
                        <a:t>Raspberry pi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r>
                        <a:rPr lang="en-US" baseline="0" smtClean="0"/>
                        <a:t> 2 - 4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 13</a:t>
                      </a:r>
                      <a:r>
                        <a:rPr lang="en-US" baseline="0" smtClean="0"/>
                        <a:t> - 14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109655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28599" y="331857"/>
            <a:ext cx="8693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mtClean="0">
                <a:solidFill>
                  <a:schemeClr val="bg1"/>
                </a:solidFill>
              </a:rPr>
              <a:t>LDW SYSTEM</a:t>
            </a:r>
            <a:endParaRPr lang="en-US" sz="4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41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2" descr="C:\Users\ChuongFrezean\Desktop\MAS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3"/>
          <a:stretch>
            <a:fillRect/>
          </a:stretch>
        </p:blipFill>
        <p:spPr bwMode="auto">
          <a:xfrm rot="16200000">
            <a:off x="3886200" y="-3886200"/>
            <a:ext cx="137160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:\Users\ChuongFrezean\Desktop\MAST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31593" r="16786" b="38734"/>
          <a:stretch>
            <a:fillRect/>
          </a:stretch>
        </p:blipFill>
        <p:spPr bwMode="auto">
          <a:xfrm>
            <a:off x="228600" y="6096000"/>
            <a:ext cx="2286000" cy="717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7263-887F-4C2B-81EA-7FAD6F542E78}" type="datetime1">
              <a:rPr lang="en-US" smtClean="0"/>
              <a:t>18/07/2018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80291" y="1607127"/>
            <a:ext cx="7056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Reading frames from the video: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5" t="33112" r="9754" b="31534"/>
          <a:stretch/>
        </p:blipFill>
        <p:spPr>
          <a:xfrm>
            <a:off x="0" y="2576945"/>
            <a:ext cx="9100757" cy="28902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8599" y="331857"/>
            <a:ext cx="8693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mtClean="0">
                <a:solidFill>
                  <a:schemeClr val="bg1"/>
                </a:solidFill>
              </a:rPr>
              <a:t>LDW SYSTEM</a:t>
            </a:r>
            <a:endParaRPr lang="en-US" sz="4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88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2" descr="C:\Users\ChuongFrezean\Desktop\MAS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3"/>
          <a:stretch>
            <a:fillRect/>
          </a:stretch>
        </p:blipFill>
        <p:spPr bwMode="auto">
          <a:xfrm rot="16200000">
            <a:off x="3886200" y="-3886200"/>
            <a:ext cx="137160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:\Users\ChuongFrezean\Desktop\MAST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31593" r="16786" b="38734"/>
          <a:stretch>
            <a:fillRect/>
          </a:stretch>
        </p:blipFill>
        <p:spPr bwMode="auto">
          <a:xfrm>
            <a:off x="228600" y="6096000"/>
            <a:ext cx="2286000" cy="717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7263-887F-4C2B-81EA-7FAD6F542E78}" type="datetime1">
              <a:rPr lang="en-US" smtClean="0"/>
              <a:t>18/07/2018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80291" y="1607127"/>
            <a:ext cx="7056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Reading frames from the video: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8" t="32481" r="9753" b="31113"/>
          <a:stretch/>
        </p:blipFill>
        <p:spPr>
          <a:xfrm>
            <a:off x="0" y="2632731"/>
            <a:ext cx="9083140" cy="29648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8599" y="331857"/>
            <a:ext cx="8693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mtClean="0">
                <a:solidFill>
                  <a:schemeClr val="bg1"/>
                </a:solidFill>
              </a:rPr>
              <a:t>LDW SYSTEM</a:t>
            </a:r>
            <a:endParaRPr lang="en-US" sz="4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61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Picture 2" descr="C:\Users\ChuongFrezean\Desktop\MAS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3"/>
          <a:stretch>
            <a:fillRect/>
          </a:stretch>
        </p:blipFill>
        <p:spPr bwMode="auto">
          <a:xfrm rot="16200000">
            <a:off x="3886200" y="-3886200"/>
            <a:ext cx="137160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:\Users\ChuongFrezean\Desktop\MAS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31593" r="16786" b="38734"/>
          <a:stretch>
            <a:fillRect/>
          </a:stretch>
        </p:blipFill>
        <p:spPr bwMode="auto">
          <a:xfrm>
            <a:off x="228600" y="6096000"/>
            <a:ext cx="2286000" cy="717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7263-887F-4C2B-81EA-7FAD6F542E78}" type="datetime1">
              <a:rPr lang="en-US" smtClean="0"/>
              <a:t>18/07/2018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80291" y="1607127"/>
            <a:ext cx="7056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44598" y="3775901"/>
            <a:ext cx="1265382" cy="581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Frame</a:t>
            </a:r>
            <a:endParaRPr lang="en-US"/>
          </a:p>
        </p:txBody>
      </p:sp>
      <p:cxnSp>
        <p:nvCxnSpPr>
          <p:cNvPr id="14" name="Straight Arrow Connector 13"/>
          <p:cNvCxnSpPr>
            <a:stCxn id="3" idx="3"/>
            <a:endCxn id="9" idx="1"/>
          </p:cNvCxnSpPr>
          <p:nvPr/>
        </p:nvCxnSpPr>
        <p:spPr>
          <a:xfrm>
            <a:off x="2509980" y="4066846"/>
            <a:ext cx="1033320" cy="1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543300" y="2694194"/>
            <a:ext cx="2491510" cy="27455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964884" y="2945975"/>
            <a:ext cx="1656395" cy="5487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Denoise</a:t>
            </a:r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964884" y="3771474"/>
            <a:ext cx="1656395" cy="5487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Convert to grayscale image</a:t>
            </a:r>
            <a:endParaRPr lang="en-US"/>
          </a:p>
        </p:txBody>
      </p:sp>
      <p:cxnSp>
        <p:nvCxnSpPr>
          <p:cNvPr id="33" name="Straight Arrow Connector 32"/>
          <p:cNvCxnSpPr>
            <a:stCxn id="12" idx="2"/>
            <a:endCxn id="30" idx="0"/>
          </p:cNvCxnSpPr>
          <p:nvPr/>
        </p:nvCxnSpPr>
        <p:spPr>
          <a:xfrm>
            <a:off x="4793081" y="3494764"/>
            <a:ext cx="0" cy="2767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3964884" y="4602904"/>
            <a:ext cx="1656395" cy="5487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ROI</a:t>
            </a:r>
            <a:endParaRPr lang="en-US"/>
          </a:p>
        </p:txBody>
      </p:sp>
      <p:cxnSp>
        <p:nvCxnSpPr>
          <p:cNvPr id="42" name="Straight Arrow Connector 41"/>
          <p:cNvCxnSpPr>
            <a:stCxn id="30" idx="2"/>
            <a:endCxn id="41" idx="0"/>
          </p:cNvCxnSpPr>
          <p:nvPr/>
        </p:nvCxnSpPr>
        <p:spPr>
          <a:xfrm>
            <a:off x="4793081" y="4320263"/>
            <a:ext cx="0" cy="2826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496240" y="2888711"/>
            <a:ext cx="1585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Gaussian (5x5)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5628786" y="3209750"/>
            <a:ext cx="3037233" cy="24702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8599" y="331857"/>
            <a:ext cx="8693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mtClean="0">
                <a:solidFill>
                  <a:schemeClr val="bg1"/>
                </a:solidFill>
              </a:rPr>
              <a:t>LDW SYSTEM</a:t>
            </a:r>
            <a:endParaRPr lang="en-US" sz="4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98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2" descr="C:\Users\ChuongFrezean\Desktop\MAS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3"/>
          <a:stretch>
            <a:fillRect/>
          </a:stretch>
        </p:blipFill>
        <p:spPr bwMode="auto">
          <a:xfrm rot="16200000">
            <a:off x="3886200" y="-3886200"/>
            <a:ext cx="137160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:\Users\ChuongFrezean\Desktop\MAS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31593" r="16786" b="38734"/>
          <a:stretch>
            <a:fillRect/>
          </a:stretch>
        </p:blipFill>
        <p:spPr bwMode="auto">
          <a:xfrm>
            <a:off x="228600" y="6096000"/>
            <a:ext cx="2286000" cy="717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7263-887F-4C2B-81EA-7FAD6F542E78}" type="datetime1">
              <a:rPr lang="en-US" smtClean="0"/>
              <a:t>18/07/2018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0291" y="1607127"/>
            <a:ext cx="7056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3" t="28490" r="9798" b="26786"/>
          <a:stretch/>
        </p:blipFill>
        <p:spPr>
          <a:xfrm>
            <a:off x="0" y="2669310"/>
            <a:ext cx="9075119" cy="255847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8599" y="331857"/>
            <a:ext cx="8693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mtClean="0">
                <a:solidFill>
                  <a:schemeClr val="bg1"/>
                </a:solidFill>
              </a:rPr>
              <a:t>LDW SYSTEM</a:t>
            </a:r>
            <a:endParaRPr lang="en-US" sz="4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92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2" descr="C:\Users\ChuongFrezean\Desktop\MAS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3"/>
          <a:stretch>
            <a:fillRect/>
          </a:stretch>
        </p:blipFill>
        <p:spPr bwMode="auto">
          <a:xfrm rot="16200000">
            <a:off x="3886200" y="-3886200"/>
            <a:ext cx="137160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:\Users\ChuongFrezean\Desktop\MAS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31593" r="16786" b="38734"/>
          <a:stretch>
            <a:fillRect/>
          </a:stretch>
        </p:blipFill>
        <p:spPr bwMode="auto">
          <a:xfrm>
            <a:off x="228600" y="6096000"/>
            <a:ext cx="2286000" cy="717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7263-887F-4C2B-81EA-7FAD6F542E78}" type="datetime1">
              <a:rPr lang="en-US" smtClean="0"/>
              <a:t>18/07/2018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0291" y="1607127"/>
            <a:ext cx="7056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5" t="28490" r="10000" b="26786"/>
          <a:stretch/>
        </p:blipFill>
        <p:spPr>
          <a:xfrm>
            <a:off x="0" y="2770121"/>
            <a:ext cx="9094420" cy="25769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8599" y="331857"/>
            <a:ext cx="8693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mtClean="0">
                <a:solidFill>
                  <a:schemeClr val="bg1"/>
                </a:solidFill>
              </a:rPr>
              <a:t>LDW SYSTEM</a:t>
            </a:r>
            <a:endParaRPr lang="en-US" sz="4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40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2" descr="C:\Users\ChuongFrezean\Desktop\MAS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3"/>
          <a:stretch>
            <a:fillRect/>
          </a:stretch>
        </p:blipFill>
        <p:spPr bwMode="auto">
          <a:xfrm rot="16200000">
            <a:off x="3886200" y="-3886200"/>
            <a:ext cx="137160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:\Users\ChuongFrezean\Desktop\MAS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31593" r="16786" b="38734"/>
          <a:stretch>
            <a:fillRect/>
          </a:stretch>
        </p:blipFill>
        <p:spPr bwMode="auto">
          <a:xfrm>
            <a:off x="228600" y="6096000"/>
            <a:ext cx="2286000" cy="717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7263-887F-4C2B-81EA-7FAD6F542E78}" type="datetime1">
              <a:rPr lang="en-US" smtClean="0"/>
              <a:t>18/07/2018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0291" y="1607127"/>
            <a:ext cx="7056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Lane marking detection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8125" y="3748192"/>
            <a:ext cx="1554020" cy="581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Preprocessing</a:t>
            </a:r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596408" y="3115187"/>
            <a:ext cx="2491510" cy="1847900"/>
            <a:chOff x="3676073" y="2356060"/>
            <a:chExt cx="2493818" cy="1959358"/>
          </a:xfrm>
        </p:grpSpPr>
        <p:sp>
          <p:nvSpPr>
            <p:cNvPr id="12" name="Rectangle 11"/>
            <p:cNvSpPr/>
            <p:nvPr/>
          </p:nvSpPr>
          <p:spPr>
            <a:xfrm>
              <a:off x="3676073" y="2356060"/>
              <a:ext cx="2493818" cy="195935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105562" y="2611768"/>
              <a:ext cx="1657929" cy="58189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Color thresholding</a:t>
              </a:r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105561" y="3487058"/>
              <a:ext cx="1657929" cy="58189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Canny edge detection</a:t>
              </a:r>
              <a:endParaRPr lang="en-US"/>
            </a:p>
          </p:txBody>
        </p:sp>
        <p:cxnSp>
          <p:nvCxnSpPr>
            <p:cNvPr id="16" name="Straight Arrow Connector 15"/>
            <p:cNvCxnSpPr>
              <a:stCxn id="13" idx="2"/>
              <a:endCxn id="14" idx="0"/>
            </p:cNvCxnSpPr>
            <p:nvPr/>
          </p:nvCxnSpPr>
          <p:spPr>
            <a:xfrm flipH="1">
              <a:off x="4934526" y="3193658"/>
              <a:ext cx="1" cy="2934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6549348" y="3314884"/>
            <a:ext cx="19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160 - 200</a:t>
            </a:r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5681894" y="3635923"/>
            <a:ext cx="3037233" cy="24702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2" idx="1"/>
          </p:cNvCxnSpPr>
          <p:nvPr/>
        </p:nvCxnSpPr>
        <p:spPr>
          <a:xfrm>
            <a:off x="2272145" y="4037035"/>
            <a:ext cx="1324263" cy="21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549348" y="4138992"/>
            <a:ext cx="19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20 - 40</a:t>
            </a:r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5681894" y="4460031"/>
            <a:ext cx="3037233" cy="24702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28599" y="331857"/>
            <a:ext cx="8693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mtClean="0">
                <a:solidFill>
                  <a:schemeClr val="bg1"/>
                </a:solidFill>
              </a:rPr>
              <a:t>LDW SYSTEM</a:t>
            </a:r>
            <a:endParaRPr lang="en-US" sz="4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36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2" descr="C:\Users\ChuongFrezean\Desktop\MAS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3"/>
          <a:stretch>
            <a:fillRect/>
          </a:stretch>
        </p:blipFill>
        <p:spPr bwMode="auto">
          <a:xfrm rot="16200000">
            <a:off x="3886200" y="-3886200"/>
            <a:ext cx="137160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:\Users\ChuongFrezean\Desktop\MAS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31593" r="16786" b="38734"/>
          <a:stretch>
            <a:fillRect/>
          </a:stretch>
        </p:blipFill>
        <p:spPr bwMode="auto">
          <a:xfrm>
            <a:off x="228600" y="6096000"/>
            <a:ext cx="2286000" cy="717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7263-887F-4C2B-81EA-7FAD6F542E78}" type="datetime1">
              <a:rPr lang="en-US" smtClean="0"/>
              <a:t>18/07/2018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0291" y="1607127"/>
            <a:ext cx="7056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Lane marking detection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4" t="28290" r="9899" b="25983"/>
          <a:stretch/>
        </p:blipFill>
        <p:spPr>
          <a:xfrm>
            <a:off x="0" y="2789382"/>
            <a:ext cx="9112632" cy="26333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8599" y="331857"/>
            <a:ext cx="8693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mtClean="0">
                <a:solidFill>
                  <a:schemeClr val="bg1"/>
                </a:solidFill>
              </a:rPr>
              <a:t>LDW SYSTEM</a:t>
            </a:r>
            <a:endParaRPr lang="en-US" sz="4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15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2" descr="C:\Users\ChuongFrezean\Desktop\MAS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3"/>
          <a:stretch>
            <a:fillRect/>
          </a:stretch>
        </p:blipFill>
        <p:spPr bwMode="auto">
          <a:xfrm rot="16200000">
            <a:off x="3886200" y="-3886200"/>
            <a:ext cx="137160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:\Users\ChuongFrezean\Desktop\MAS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31593" r="16786" b="38734"/>
          <a:stretch>
            <a:fillRect/>
          </a:stretch>
        </p:blipFill>
        <p:spPr bwMode="auto">
          <a:xfrm>
            <a:off x="228600" y="6096000"/>
            <a:ext cx="2286000" cy="717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7263-887F-4C2B-81EA-7FAD6F542E78}" type="datetime1">
              <a:rPr lang="en-US" smtClean="0"/>
              <a:t>18/07/2018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0291" y="1607127"/>
            <a:ext cx="7056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Lane marking detection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5" t="28089" r="10000" b="26585"/>
          <a:stretch/>
        </p:blipFill>
        <p:spPr>
          <a:xfrm>
            <a:off x="0" y="2747741"/>
            <a:ext cx="9051636" cy="259932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8599" y="331857"/>
            <a:ext cx="8693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mtClean="0">
                <a:solidFill>
                  <a:schemeClr val="bg1"/>
                </a:solidFill>
              </a:rPr>
              <a:t>LDW SYSTEM</a:t>
            </a:r>
            <a:endParaRPr lang="en-US" sz="4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83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6" descr="C:\Users\ChuongFrezean\Desktop\MAS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31593" r="16786" b="38734"/>
          <a:stretch>
            <a:fillRect/>
          </a:stretch>
        </p:blipFill>
        <p:spPr bwMode="auto">
          <a:xfrm>
            <a:off x="381000" y="304800"/>
            <a:ext cx="27432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C:\Users\ChuongFrezean\Desktop\MAS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3"/>
          <a:stretch>
            <a:fillRect/>
          </a:stretch>
        </p:blipFill>
        <p:spPr bwMode="auto">
          <a:xfrm>
            <a:off x="5867400" y="0"/>
            <a:ext cx="3276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324600" y="3075057"/>
            <a:ext cx="251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mtClean="0">
                <a:solidFill>
                  <a:schemeClr val="bg1"/>
                </a:solidFill>
              </a:rPr>
              <a:t>CONTENT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1818" y="2120949"/>
            <a:ext cx="5176982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200" smtClean="0">
                <a:latin typeface="Arial" panose="020B0604020202020204" pitchFamily="34" charset="0"/>
                <a:cs typeface="Arial" panose="020B0604020202020204" pitchFamily="34" charset="0"/>
              </a:rPr>
              <a:t>Theoretical </a:t>
            </a:r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200" smtClean="0">
                <a:latin typeface="Arial" panose="020B0604020202020204" pitchFamily="34" charset="0"/>
                <a:cs typeface="Arial" panose="020B0604020202020204" pitchFamily="34" charset="0"/>
              </a:rPr>
              <a:t>Lane </a:t>
            </a:r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departure warning system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(LDWs)</a:t>
            </a:r>
          </a:p>
          <a:p>
            <a:pPr marL="571500" lvl="0" indent="-571500">
              <a:buFont typeface="Wingdings" panose="05000000000000000000" pitchFamily="2" charset="2"/>
              <a:buChar char="§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  <a:p>
            <a:pPr marL="571500" lvl="0" indent="-571500">
              <a:buFont typeface="Wingdings" panose="05000000000000000000" pitchFamily="2" charset="2"/>
              <a:buChar char="§"/>
            </a:pPr>
            <a:r>
              <a:rPr lang="en-US" sz="3200" smtClean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pPr marL="571500" lvl="0" indent="-571500">
              <a:buFont typeface="Wingdings" panose="05000000000000000000" pitchFamily="2" charset="2"/>
              <a:buChar char="§"/>
            </a:pPr>
            <a:r>
              <a:rPr lang="en-US" sz="3200" smtClean="0"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C7EEA-2AEE-4B8F-B468-A56DD4EFE84C}" type="datetime1">
              <a:rPr lang="en-US" smtClean="0"/>
              <a:t>18/07/2018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64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p:pic>
        <p:nvPicPr>
          <p:cNvPr id="5" name="Picture 2" descr="C:\Users\ChuongFrezean\Desktop\MAS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3"/>
          <a:stretch>
            <a:fillRect/>
          </a:stretch>
        </p:blipFill>
        <p:spPr bwMode="auto">
          <a:xfrm rot="16200000">
            <a:off x="3886200" y="-3886200"/>
            <a:ext cx="137160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:\Users\ChuongFrezean\Desktop\MAS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31593" r="16786" b="38734"/>
          <a:stretch>
            <a:fillRect/>
          </a:stretch>
        </p:blipFill>
        <p:spPr bwMode="auto">
          <a:xfrm>
            <a:off x="228600" y="6096000"/>
            <a:ext cx="2286000" cy="717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7263-887F-4C2B-81EA-7FAD6F542E78}" type="datetime1">
              <a:rPr lang="en-US" smtClean="0"/>
              <a:t>18/07/2018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0291" y="1607127"/>
            <a:ext cx="7056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Line detector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hlinkClick r:id="rId4" action="ppaction://hlinksldjump"/>
          </p:cNvPr>
          <p:cNvSpPr/>
          <p:nvPr/>
        </p:nvSpPr>
        <p:spPr>
          <a:xfrm>
            <a:off x="718125" y="3748192"/>
            <a:ext cx="1554020" cy="581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Lane marking detection</a:t>
            </a:r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596408" y="3115187"/>
            <a:ext cx="2491510" cy="2149540"/>
            <a:chOff x="3676073" y="2356060"/>
            <a:chExt cx="2493818" cy="2279192"/>
          </a:xfrm>
        </p:grpSpPr>
        <p:sp>
          <p:nvSpPr>
            <p:cNvPr id="12" name="Rectangle 11"/>
            <p:cNvSpPr/>
            <p:nvPr/>
          </p:nvSpPr>
          <p:spPr>
            <a:xfrm>
              <a:off x="3676073" y="2356060"/>
              <a:ext cx="2493818" cy="227919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105562" y="2611768"/>
              <a:ext cx="1657929" cy="58189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Hough transform</a:t>
              </a:r>
              <a:endParaRPr lang="en-US"/>
            </a:p>
          </p:txBody>
        </p:sp>
        <p:sp>
          <p:nvSpPr>
            <p:cNvPr id="14" name="Rectangle 13">
              <a:hlinkClick r:id="rId4" action="ppaction://hlinksldjump"/>
            </p:cNvPr>
            <p:cNvSpPr/>
            <p:nvPr/>
          </p:nvSpPr>
          <p:spPr>
            <a:xfrm>
              <a:off x="4105561" y="3487059"/>
              <a:ext cx="1619418" cy="8283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Averaging and Extrapolating Lines</a:t>
              </a:r>
            </a:p>
          </p:txBody>
        </p:sp>
        <p:cxnSp>
          <p:nvCxnSpPr>
            <p:cNvPr id="16" name="Straight Arrow Connector 15"/>
            <p:cNvCxnSpPr>
              <a:stCxn id="13" idx="2"/>
              <a:endCxn id="14" idx="0"/>
            </p:cNvCxnSpPr>
            <p:nvPr/>
          </p:nvCxnSpPr>
          <p:spPr>
            <a:xfrm flipH="1">
              <a:off x="4934526" y="3193658"/>
              <a:ext cx="1" cy="2934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Arrow Connector 23"/>
          <p:cNvCxnSpPr>
            <a:endCxn id="12" idx="1"/>
          </p:cNvCxnSpPr>
          <p:nvPr/>
        </p:nvCxnSpPr>
        <p:spPr>
          <a:xfrm>
            <a:off x="2272145" y="4037035"/>
            <a:ext cx="1324263" cy="21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549348" y="4138992"/>
            <a:ext cx="19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20</a:t>
            </a:r>
            <a:r>
              <a:rPr lang="en-US" baseline="30000" smtClean="0"/>
              <a:t>O </a:t>
            </a:r>
            <a:r>
              <a:rPr lang="en-US" smtClean="0"/>
              <a:t>&lt; Angle &lt; 160</a:t>
            </a:r>
            <a:r>
              <a:rPr lang="en-US" baseline="30000" smtClean="0"/>
              <a:t>O</a:t>
            </a:r>
            <a:endParaRPr lang="en-US" baseline="30000"/>
          </a:p>
        </p:txBody>
      </p:sp>
      <p:cxnSp>
        <p:nvCxnSpPr>
          <p:cNvPr id="26" name="Straight Connector 25"/>
          <p:cNvCxnSpPr/>
          <p:nvPr/>
        </p:nvCxnSpPr>
        <p:spPr>
          <a:xfrm>
            <a:off x="5681894" y="4460031"/>
            <a:ext cx="3037233" cy="24702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8599" y="331857"/>
            <a:ext cx="8693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mtClean="0">
                <a:solidFill>
                  <a:schemeClr val="bg1"/>
                </a:solidFill>
              </a:rPr>
              <a:t>LDW SYSTEM</a:t>
            </a:r>
            <a:endParaRPr lang="en-US" sz="4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75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Picture 2" descr="C:\Users\ChuongFrezean\Desktop\MAS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3"/>
          <a:stretch>
            <a:fillRect/>
          </a:stretch>
        </p:blipFill>
        <p:spPr bwMode="auto">
          <a:xfrm rot="16200000">
            <a:off x="3886200" y="-3886200"/>
            <a:ext cx="137160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:\Users\ChuongFrezean\Desktop\MAS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31593" r="16786" b="38734"/>
          <a:stretch>
            <a:fillRect/>
          </a:stretch>
        </p:blipFill>
        <p:spPr bwMode="auto">
          <a:xfrm>
            <a:off x="228600" y="6096000"/>
            <a:ext cx="2286000" cy="717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7263-887F-4C2B-81EA-7FAD6F542E78}" type="datetime1">
              <a:rPr lang="en-US" smtClean="0"/>
              <a:t>18/07/2018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0291" y="1607127"/>
            <a:ext cx="7056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Line detector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3" t="28089" r="9798" b="26585"/>
          <a:stretch/>
        </p:blipFill>
        <p:spPr>
          <a:xfrm>
            <a:off x="0" y="2918691"/>
            <a:ext cx="9116291" cy="26046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8599" y="331857"/>
            <a:ext cx="8693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mtClean="0">
                <a:solidFill>
                  <a:schemeClr val="bg1"/>
                </a:solidFill>
              </a:rPr>
              <a:t>LDW SYSTEM</a:t>
            </a:r>
            <a:endParaRPr lang="en-US" sz="4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78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Picture 2" descr="C:\Users\ChuongFrezean\Desktop\MAS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3"/>
          <a:stretch>
            <a:fillRect/>
          </a:stretch>
        </p:blipFill>
        <p:spPr bwMode="auto">
          <a:xfrm rot="16200000">
            <a:off x="3886200" y="-3886200"/>
            <a:ext cx="137160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:\Users\ChuongFrezean\Desktop\MAS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31593" r="16786" b="38734"/>
          <a:stretch>
            <a:fillRect/>
          </a:stretch>
        </p:blipFill>
        <p:spPr bwMode="auto">
          <a:xfrm>
            <a:off x="228600" y="6096000"/>
            <a:ext cx="2286000" cy="717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7263-887F-4C2B-81EA-7FAD6F542E78}" type="datetime1">
              <a:rPr lang="en-US" smtClean="0"/>
              <a:t>18/07/2018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0291" y="1607127"/>
            <a:ext cx="7056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Line detector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4" t="28089" r="9899" b="26786"/>
          <a:stretch/>
        </p:blipFill>
        <p:spPr>
          <a:xfrm>
            <a:off x="0" y="2743200"/>
            <a:ext cx="9130894" cy="26038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8599" y="331857"/>
            <a:ext cx="8693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mtClean="0">
                <a:solidFill>
                  <a:schemeClr val="bg1"/>
                </a:solidFill>
              </a:rPr>
              <a:t>LDW SYSTEM</a:t>
            </a:r>
            <a:endParaRPr lang="en-US" sz="4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72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Picture 2" descr="C:\Users\ChuongFrezean\Desktop\MAS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3"/>
          <a:stretch>
            <a:fillRect/>
          </a:stretch>
        </p:blipFill>
        <p:spPr bwMode="auto">
          <a:xfrm rot="16200000">
            <a:off x="3886200" y="-3886200"/>
            <a:ext cx="137160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:\Users\ChuongFrezean\Desktop\MAS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31593" r="16786" b="38734"/>
          <a:stretch>
            <a:fillRect/>
          </a:stretch>
        </p:blipFill>
        <p:spPr bwMode="auto">
          <a:xfrm>
            <a:off x="228600" y="6096000"/>
            <a:ext cx="2286000" cy="717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7263-887F-4C2B-81EA-7FAD6F542E78}" type="datetime1">
              <a:rPr lang="en-US" smtClean="0"/>
              <a:t>18/07/2018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80291" y="1607127"/>
                <a:ext cx="7056582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800" smtClean="0">
                    <a:latin typeface="Arial" panose="020B0604020202020204" pitchFamily="34" charset="0"/>
                    <a:cs typeface="Arial" panose="020B0604020202020204" pitchFamily="34" charset="0"/>
                  </a:rPr>
                  <a:t>Warning:</a:t>
                </a:r>
              </a:p>
              <a:p>
                <a:pPr marL="800100" lvl="1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&gt;60 →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𝑡𝑢𝑟𝑛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𝑙𝑒𝑓𝑡</m:t>
                    </m:r>
                  </m:oMath>
                </a14:m>
                <a:endParaRPr lang="en-US" sz="2800" b="0" smtClean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&gt;60 →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𝑡𝑢𝑟𝑛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𝑟𝑖𝑔h𝑡</m:t>
                    </m:r>
                  </m:oMath>
                </a14:m>
                <a:endParaRPr lang="en-US" sz="280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91" y="1607127"/>
                <a:ext cx="7056582" cy="1384995"/>
              </a:xfrm>
              <a:prstGeom prst="rect">
                <a:avLst/>
              </a:prstGeom>
              <a:blipFill>
                <a:blip r:embed="rId4"/>
                <a:stretch>
                  <a:fillRect l="-1556" t="-4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5" y="3276214"/>
            <a:ext cx="8360229" cy="281978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8599" y="331857"/>
            <a:ext cx="8693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mtClean="0">
                <a:solidFill>
                  <a:schemeClr val="bg1"/>
                </a:solidFill>
              </a:rPr>
              <a:t>LDW SYSTEM</a:t>
            </a:r>
            <a:endParaRPr lang="en-US" sz="4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34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  <p:pic>
        <p:nvPicPr>
          <p:cNvPr id="5" name="Picture 2" descr="C:\Users\ChuongFrezean\Desktop\MAS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3"/>
          <a:stretch>
            <a:fillRect/>
          </a:stretch>
        </p:blipFill>
        <p:spPr bwMode="auto">
          <a:xfrm rot="16200000">
            <a:off x="3886200" y="-3886200"/>
            <a:ext cx="137160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:\Users\ChuongFrezean\Desktop\MAS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31593" r="16786" b="38734"/>
          <a:stretch>
            <a:fillRect/>
          </a:stretch>
        </p:blipFill>
        <p:spPr bwMode="auto">
          <a:xfrm>
            <a:off x="228600" y="6096000"/>
            <a:ext cx="2286000" cy="717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638300" y="331857"/>
            <a:ext cx="586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DEMO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7263-887F-4C2B-81EA-7FAD6F542E78}" type="datetime1">
              <a:rPr lang="en-US" smtClean="0"/>
              <a:t>18/07/2018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96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Picture 2" descr="C:\Users\ChuongFrezean\Desktop\MAS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3"/>
          <a:stretch>
            <a:fillRect/>
          </a:stretch>
        </p:blipFill>
        <p:spPr bwMode="auto">
          <a:xfrm rot="16200000">
            <a:off x="3886200" y="-3886200"/>
            <a:ext cx="137160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:\Users\ChuongFrezean\Desktop\MAS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31593" r="16786" b="38734"/>
          <a:stretch>
            <a:fillRect/>
          </a:stretch>
        </p:blipFill>
        <p:spPr bwMode="auto">
          <a:xfrm>
            <a:off x="228600" y="6096000"/>
            <a:ext cx="2286000" cy="717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28599" y="331857"/>
            <a:ext cx="8675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CONCLUSION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7263-887F-4C2B-81EA-7FAD6F542E78}" type="datetime1">
              <a:rPr lang="en-US" smtClean="0"/>
              <a:t>18/07/2018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7348" y="1611086"/>
            <a:ext cx="795800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Achieved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/>
              <a:t>A complete lane departure warning system with Raspberry Pi in various lighting </a:t>
            </a:r>
            <a:r>
              <a:rPr lang="en-US" sz="2800" dirty="0" smtClean="0"/>
              <a:t>conditions.</a:t>
            </a:r>
            <a:endParaRPr lang="en-US" sz="2800" dirty="0"/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Increasing </a:t>
            </a: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hPi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Not yes?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system hasn’t been tested on real vehicle systems and various environment conditions such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rain, faded, missing lane marking,...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6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  <p:pic>
        <p:nvPicPr>
          <p:cNvPr id="5" name="Picture 2" descr="C:\Users\ChuongFrezean\Desktop\MAS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3"/>
          <a:stretch>
            <a:fillRect/>
          </a:stretch>
        </p:blipFill>
        <p:spPr bwMode="auto">
          <a:xfrm rot="16200000">
            <a:off x="3886200" y="-3886200"/>
            <a:ext cx="137160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:\Users\ChuongFrezean\Desktop\MAS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31593" r="16786" b="38734"/>
          <a:stretch>
            <a:fillRect/>
          </a:stretch>
        </p:blipFill>
        <p:spPr bwMode="auto">
          <a:xfrm>
            <a:off x="228600" y="6096000"/>
            <a:ext cx="2286000" cy="717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28600" y="331857"/>
            <a:ext cx="8666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CONCLUSION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7263-887F-4C2B-81EA-7FAD6F542E78}" type="datetime1">
              <a:rPr lang="en-US" smtClean="0"/>
              <a:t>18/07/2018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7348" y="1611086"/>
            <a:ext cx="795800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What could be improve in the future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LDWs can integrate with the vehicle.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Testing systems on various environment conditions.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Increasing accuracy of Lane detection algorithms.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42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  <p:pic>
        <p:nvPicPr>
          <p:cNvPr id="5" name="Picture 2" descr="C:\Users\ChuongFrezean\Desktop\MAS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3"/>
          <a:stretch>
            <a:fillRect/>
          </a:stretch>
        </p:blipFill>
        <p:spPr bwMode="auto">
          <a:xfrm rot="16200000">
            <a:off x="3886200" y="-3886200"/>
            <a:ext cx="137160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:\Users\ChuongFrezean\Desktop\MAS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31593" r="16786" b="38734"/>
          <a:stretch>
            <a:fillRect/>
          </a:stretch>
        </p:blipFill>
        <p:spPr bwMode="auto">
          <a:xfrm>
            <a:off x="228600" y="6096000"/>
            <a:ext cx="2286000" cy="717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28600" y="331857"/>
            <a:ext cx="8666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mtClean="0">
                <a:solidFill>
                  <a:schemeClr val="bg1"/>
                </a:solidFill>
              </a:rPr>
              <a:t>Q &amp; A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7263-887F-4C2B-81EA-7FAD6F542E78}" type="datetime1">
              <a:rPr lang="en-US" smtClean="0"/>
              <a:t>18/07/2018</a:t>
            </a:fld>
            <a:endParaRPr lang="en-US" dirty="0"/>
          </a:p>
        </p:txBody>
      </p:sp>
      <p:pic>
        <p:nvPicPr>
          <p:cNvPr id="1026" name="Picture 2" descr="Káº¿t quáº£ hÃ¬nh áº£nh cho Q&amp;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109" y="2590800"/>
            <a:ext cx="5715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84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  <p:pic>
        <p:nvPicPr>
          <p:cNvPr id="5" name="Picture 2" descr="C:\Users\ChuongFrezean\Desktop\MAS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3"/>
          <a:stretch>
            <a:fillRect/>
          </a:stretch>
        </p:blipFill>
        <p:spPr bwMode="auto">
          <a:xfrm rot="16200000">
            <a:off x="3886200" y="-3886200"/>
            <a:ext cx="137160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:\Users\ChuongFrezean\Desktop\MAS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31593" r="16786" b="38734"/>
          <a:stretch>
            <a:fillRect/>
          </a:stretch>
        </p:blipFill>
        <p:spPr bwMode="auto">
          <a:xfrm>
            <a:off x="228600" y="6096000"/>
            <a:ext cx="2286000" cy="717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638300" y="331857"/>
            <a:ext cx="586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THE END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7263-887F-4C2B-81EA-7FAD6F542E78}" type="datetime1">
              <a:rPr lang="en-US" smtClean="0"/>
              <a:t>18/07/2018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93000" y="3126572"/>
            <a:ext cx="8250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THANKS </a:t>
            </a:r>
            <a:r>
              <a:rPr lang="en-US" sz="4000" smtClean="0">
                <a:latin typeface="Arial" panose="020B0604020202020204" pitchFamily="34" charset="0"/>
                <a:cs typeface="Arial" panose="020B0604020202020204" pitchFamily="34" charset="0"/>
              </a:rPr>
              <a:t>FOR LISTENING!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10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  <p:pic>
        <p:nvPicPr>
          <p:cNvPr id="5" name="Picture 2" descr="C:\Users\ChuongFrezean\Desktop\MAS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3"/>
          <a:stretch>
            <a:fillRect/>
          </a:stretch>
        </p:blipFill>
        <p:spPr bwMode="auto">
          <a:xfrm rot="16200000">
            <a:off x="3886200" y="-3886200"/>
            <a:ext cx="137160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:\Users\ChuongFrezean\Desktop\MAS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31593" r="16786" b="38734"/>
          <a:stretch>
            <a:fillRect/>
          </a:stretch>
        </p:blipFill>
        <p:spPr bwMode="auto">
          <a:xfrm>
            <a:off x="228600" y="6096000"/>
            <a:ext cx="2286000" cy="717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28600" y="331857"/>
            <a:ext cx="6229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THEORETICAL BACKGROUND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7263-887F-4C2B-81EA-7FAD6F542E78}" type="datetime1">
              <a:rPr lang="en-US" smtClean="0"/>
              <a:t>18/07/2018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7348" y="1611086"/>
            <a:ext cx="7958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Gamma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correction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2147575"/>
            <a:ext cx="2286000" cy="882344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188176" y="3043188"/>
            <a:ext cx="7327173" cy="2905619"/>
            <a:chOff x="1714500" y="3043189"/>
            <a:chExt cx="7327173" cy="2905619"/>
          </a:xfrm>
        </p:grpSpPr>
        <p:pic>
          <p:nvPicPr>
            <p:cNvPr id="3" name="Picture 2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14500" y="3043189"/>
              <a:ext cx="2380422" cy="255045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168579" y="5579476"/>
              <a:ext cx="14722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Look-up table</a:t>
              </a:r>
              <a:endParaRPr lang="en-US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267200" y="4318417"/>
              <a:ext cx="8083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47861" y="4013374"/>
              <a:ext cx="3793812" cy="6100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931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2" descr="C:\Users\ChuongFrezean\Desktop\MAS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3"/>
          <a:stretch>
            <a:fillRect/>
          </a:stretch>
        </p:blipFill>
        <p:spPr bwMode="auto">
          <a:xfrm rot="16200000">
            <a:off x="3886200" y="-3886200"/>
            <a:ext cx="137160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:\Users\ChuongFrezean\Desktop\MAST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31593" r="16786" b="38734"/>
          <a:stretch>
            <a:fillRect/>
          </a:stretch>
        </p:blipFill>
        <p:spPr bwMode="auto">
          <a:xfrm>
            <a:off x="228600" y="6096000"/>
            <a:ext cx="2286000" cy="717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28600" y="331857"/>
            <a:ext cx="8656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mtClean="0">
                <a:solidFill>
                  <a:schemeClr val="bg1"/>
                </a:solidFill>
              </a:rPr>
              <a:t>INTRODUCTION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A01B9-70AF-4FF2-8445-6582C00217A0}" type="datetime1">
              <a:rPr lang="en-US" smtClean="0"/>
              <a:t>18/07/2018</a:t>
            </a:fld>
            <a:endParaRPr lang="en-US" dirty="0"/>
          </a:p>
        </p:txBody>
      </p:sp>
      <p:pic>
        <p:nvPicPr>
          <p:cNvPr id="2" name="Picture 2" descr="HÃ¬nh áº£nh cÃ³ liÃªn quan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3" r="22662" b="5228"/>
          <a:stretch/>
        </p:blipFill>
        <p:spPr bwMode="auto">
          <a:xfrm>
            <a:off x="729674" y="2019802"/>
            <a:ext cx="3057236" cy="342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áº¿t quáº£ hÃ¬nh áº£nh cho Nissa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040" y="2383541"/>
            <a:ext cx="1289320" cy="111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áº¿t quáº£ hÃ¬nh áº£nh cho Toyota 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253" y="2383541"/>
            <a:ext cx="1333235" cy="111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áº¿t quáº£ hÃ¬nh áº£nh cho Citroen 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858435"/>
            <a:ext cx="2077329" cy="122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Káº¿t quáº£ hÃ¬nh áº£nh cho lexus 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821" y="3860435"/>
            <a:ext cx="1802097" cy="122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28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40</a:t>
            </a:fld>
            <a:endParaRPr lang="en-US" dirty="0"/>
          </a:p>
        </p:txBody>
      </p:sp>
      <p:pic>
        <p:nvPicPr>
          <p:cNvPr id="5" name="Picture 2" descr="C:\Users\ChuongFrezean\Desktop\MAS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3"/>
          <a:stretch>
            <a:fillRect/>
          </a:stretch>
        </p:blipFill>
        <p:spPr bwMode="auto">
          <a:xfrm rot="16200000">
            <a:off x="3886200" y="-3886200"/>
            <a:ext cx="137160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:\Users\ChuongFrezean\Desktop\MAS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31593" r="16786" b="38734"/>
          <a:stretch>
            <a:fillRect/>
          </a:stretch>
        </p:blipFill>
        <p:spPr bwMode="auto">
          <a:xfrm>
            <a:off x="228600" y="6096000"/>
            <a:ext cx="2286000" cy="717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28600" y="331857"/>
            <a:ext cx="6229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THEORETICAL BACKGROUND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7263-887F-4C2B-81EA-7FAD6F542E78}" type="datetime1">
              <a:rPr lang="en-US" smtClean="0"/>
              <a:t>18/07/2018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7348" y="1611086"/>
            <a:ext cx="7958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Gamma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correction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869" y="2134306"/>
            <a:ext cx="6162261" cy="404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71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41</a:t>
            </a:fld>
            <a:endParaRPr lang="en-US" dirty="0"/>
          </a:p>
        </p:txBody>
      </p:sp>
      <p:pic>
        <p:nvPicPr>
          <p:cNvPr id="5" name="Picture 2" descr="C:\Users\ChuongFrezean\Desktop\MAS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3"/>
          <a:stretch>
            <a:fillRect/>
          </a:stretch>
        </p:blipFill>
        <p:spPr bwMode="auto">
          <a:xfrm rot="16200000">
            <a:off x="3886200" y="-3886200"/>
            <a:ext cx="137160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:\Users\ChuongFrezean\Desktop\MAS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31593" r="16786" b="38734"/>
          <a:stretch>
            <a:fillRect/>
          </a:stretch>
        </p:blipFill>
        <p:spPr bwMode="auto">
          <a:xfrm>
            <a:off x="228600" y="6096000"/>
            <a:ext cx="2286000" cy="717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28600" y="331857"/>
            <a:ext cx="6229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THEORETICAL BACKGROUND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7263-887F-4C2B-81EA-7FAD6F542E78}" type="datetime1">
              <a:rPr lang="en-US" smtClean="0"/>
              <a:t>18/07/2018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7348" y="1611086"/>
            <a:ext cx="7958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Gamma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correction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96209"/>
            <a:ext cx="9037983" cy="253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9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2" descr="C:\Users\ChuongFrezean\Desktop\MAS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3"/>
          <a:stretch>
            <a:fillRect/>
          </a:stretch>
        </p:blipFill>
        <p:spPr bwMode="auto">
          <a:xfrm rot="16200000">
            <a:off x="3886200" y="-3886200"/>
            <a:ext cx="137160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:\Users\ChuongFrezean\Desktop\MAS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31593" r="16786" b="38734"/>
          <a:stretch>
            <a:fillRect/>
          </a:stretch>
        </p:blipFill>
        <p:spPr bwMode="auto">
          <a:xfrm>
            <a:off x="228600" y="6096000"/>
            <a:ext cx="2286000" cy="717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28600" y="331857"/>
            <a:ext cx="6229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THEORETICAL BACKGROUND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7263-887F-4C2B-81EA-7FAD6F542E78}" type="datetime1">
              <a:rPr lang="en-US" smtClean="0"/>
              <a:t>18/07/2018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7348" y="1611086"/>
            <a:ext cx="7958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Gamma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correction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2" y="2869448"/>
            <a:ext cx="9028835" cy="249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0" y="1558097"/>
            <a:ext cx="6667499" cy="461175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Picture 2" descr="C:\Users\ChuongFrezean\Desktop\MAST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3"/>
          <a:stretch>
            <a:fillRect/>
          </a:stretch>
        </p:blipFill>
        <p:spPr bwMode="auto">
          <a:xfrm rot="16200000">
            <a:off x="3886200" y="-3886200"/>
            <a:ext cx="137160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:\Users\ChuongFrezean\Desktop\MASTE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31593" r="16786" b="38734"/>
          <a:stretch>
            <a:fillRect/>
          </a:stretch>
        </p:blipFill>
        <p:spPr bwMode="auto">
          <a:xfrm>
            <a:off x="228600" y="6096000"/>
            <a:ext cx="2286000" cy="717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7263-887F-4C2B-81EA-7FAD6F542E78}" type="datetime1">
              <a:rPr lang="en-US" smtClean="0"/>
              <a:t>18/07/2018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4679" y="1703459"/>
            <a:ext cx="1957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Denoise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" y="331857"/>
            <a:ext cx="6229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THEORETICAL BACKGROUND</a:t>
            </a:r>
          </a:p>
        </p:txBody>
      </p:sp>
    </p:spTree>
    <p:extLst>
      <p:ext uri="{BB962C8B-B14F-4D97-AF65-F5344CB8AC3E}">
        <p14:creationId xmlns:p14="http://schemas.microsoft.com/office/powerpoint/2010/main" val="332026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2" descr="C:\Users\ChuongFrezean\Desktop\MAS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3"/>
          <a:stretch>
            <a:fillRect/>
          </a:stretch>
        </p:blipFill>
        <p:spPr bwMode="auto">
          <a:xfrm rot="16200000">
            <a:off x="3886200" y="-3886200"/>
            <a:ext cx="137160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:\Users\ChuongFrezean\Desktop\MAS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31593" r="16786" b="38734"/>
          <a:stretch>
            <a:fillRect/>
          </a:stretch>
        </p:blipFill>
        <p:spPr bwMode="auto">
          <a:xfrm>
            <a:off x="228600" y="6096000"/>
            <a:ext cx="2286000" cy="717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7263-887F-4C2B-81EA-7FAD6F542E78}" type="datetime1">
              <a:rPr lang="en-US" smtClean="0"/>
              <a:t>18/07/2018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7348" y="1611086"/>
            <a:ext cx="7958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Denoise</a:t>
            </a: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Gaussian filter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2565193"/>
            <a:ext cx="6172200" cy="28860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8599" y="331857"/>
            <a:ext cx="8684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THEORETICAL BACKGROUND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62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2" descr="C:\Users\ChuongFrezean\Desktop\MAS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3"/>
          <a:stretch>
            <a:fillRect/>
          </a:stretch>
        </p:blipFill>
        <p:spPr bwMode="auto">
          <a:xfrm rot="16200000">
            <a:off x="3886200" y="-3886200"/>
            <a:ext cx="137160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:\Users\ChuongFrezean\Desktop\MAS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31593" r="16786" b="38734"/>
          <a:stretch>
            <a:fillRect/>
          </a:stretch>
        </p:blipFill>
        <p:spPr bwMode="auto">
          <a:xfrm>
            <a:off x="228600" y="6096000"/>
            <a:ext cx="2286000" cy="717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7263-887F-4C2B-81EA-7FAD6F542E78}" type="datetime1">
              <a:rPr lang="en-US" smtClean="0"/>
              <a:t>18/07/2018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7348" y="1611086"/>
            <a:ext cx="7958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  <a:hlinkClick r:id="rId4" action="ppaction://hlinksldjump"/>
              </a:rPr>
              <a:t>Hough transform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" y="331857"/>
            <a:ext cx="6229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THEORETICAL BACKGROUND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0" y="2365798"/>
            <a:ext cx="8918712" cy="3498710"/>
            <a:chOff x="0" y="2265432"/>
            <a:chExt cx="8918712" cy="3498710"/>
          </a:xfrm>
        </p:grpSpPr>
        <p:grpSp>
          <p:nvGrpSpPr>
            <p:cNvPr id="14" name="Group 13"/>
            <p:cNvGrpSpPr/>
            <p:nvPr/>
          </p:nvGrpSpPr>
          <p:grpSpPr>
            <a:xfrm>
              <a:off x="5102417" y="2265432"/>
              <a:ext cx="3816295" cy="3498710"/>
              <a:chOff x="0" y="0"/>
              <a:chExt cx="3048000" cy="2694940"/>
            </a:xfrm>
          </p:grpSpPr>
          <p:pic>
            <p:nvPicPr>
              <p:cNvPr id="15" name="Picture 14">
                <a:hlinkClick r:id="rId5" action="ppaction://hlinksldjump"/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20" t="5964" r="7773"/>
              <a:stretch/>
            </p:blipFill>
            <p:spPr bwMode="auto">
              <a:xfrm>
                <a:off x="0" y="0"/>
                <a:ext cx="2948940" cy="2287905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6" name="Text Box 28"/>
              <p:cNvSpPr txBox="1"/>
              <p:nvPr/>
            </p:nvSpPr>
            <p:spPr>
              <a:xfrm>
                <a:off x="99060" y="2217420"/>
                <a:ext cx="2948940" cy="477520"/>
              </a:xfrm>
              <a:prstGeom prst="rect">
                <a:avLst/>
              </a:prstGeom>
              <a:solidFill>
                <a:prstClr val="white"/>
              </a:solidFill>
              <a:ln>
                <a:noFill/>
              </a:ln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en-US" sz="1300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Their 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sinusoid in Polar coordinate system</a:t>
                </a: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>
              <a:off x="3856383" y="3710609"/>
              <a:ext cx="10469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825300" y="3315251"/>
              <a:ext cx="1109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transform</a:t>
              </a:r>
              <a:endParaRPr lang="en-US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0" y="2265433"/>
              <a:ext cx="3856383" cy="3353490"/>
              <a:chOff x="0" y="0"/>
              <a:chExt cx="3589655" cy="2986257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42" t="4529" r="7660" b="4034"/>
              <a:stretch/>
            </p:blipFill>
            <p:spPr>
              <a:xfrm>
                <a:off x="274320" y="0"/>
                <a:ext cx="3040380" cy="2460626"/>
              </a:xfrm>
              <a:prstGeom prst="rect">
                <a:avLst/>
              </a:prstGeom>
            </p:spPr>
          </p:pic>
          <p:sp>
            <p:nvSpPr>
              <p:cNvPr id="21" name="Text Box 65"/>
              <p:cNvSpPr txBox="1"/>
              <p:nvPr/>
            </p:nvSpPr>
            <p:spPr>
              <a:xfrm>
                <a:off x="0" y="2506979"/>
                <a:ext cx="3589655" cy="479278"/>
              </a:xfrm>
              <a:prstGeom prst="rect">
                <a:avLst/>
              </a:prstGeom>
              <a:solidFill>
                <a:prstClr val="white"/>
              </a:solidFill>
              <a:ln>
                <a:noFill/>
              </a:ln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en-US" sz="1300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Five 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point in Cartesian coordinate system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37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46</a:t>
            </a:fld>
            <a:endParaRPr lang="en-US" dirty="0"/>
          </a:p>
        </p:txBody>
      </p:sp>
      <p:pic>
        <p:nvPicPr>
          <p:cNvPr id="5" name="Picture 2" descr="C:\Users\ChuongFrezean\Desktop\MAS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3"/>
          <a:stretch>
            <a:fillRect/>
          </a:stretch>
        </p:blipFill>
        <p:spPr bwMode="auto">
          <a:xfrm rot="16200000">
            <a:off x="3886200" y="-3886200"/>
            <a:ext cx="137160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:\Users\ChuongFrezean\Desktop\MAS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31593" r="16786" b="38734"/>
          <a:stretch>
            <a:fillRect/>
          </a:stretch>
        </p:blipFill>
        <p:spPr bwMode="auto">
          <a:xfrm>
            <a:off x="228600" y="6096000"/>
            <a:ext cx="2286000" cy="717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7263-887F-4C2B-81EA-7FAD6F542E78}" type="datetime1">
              <a:rPr lang="en-US" smtClean="0"/>
              <a:t>18/07/2018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7349" y="1611086"/>
            <a:ext cx="7958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Hough transform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" y="331857"/>
            <a:ext cx="6229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THEORETICAL BACKGROUND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828800" y="2655570"/>
            <a:ext cx="6082748" cy="2938076"/>
            <a:chOff x="0" y="0"/>
            <a:chExt cx="4678985" cy="2289810"/>
          </a:xfrm>
        </p:grpSpPr>
        <p:pic>
          <p:nvPicPr>
            <p:cNvPr id="12" name="Picture 11">
              <a:hlinkClick r:id="rId4" action="ppaction://hlinksldjump"/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120" y="0"/>
              <a:ext cx="2122805" cy="1722120"/>
            </a:xfrm>
            <a:prstGeom prst="rect">
              <a:avLst/>
            </a:prstGeom>
          </p:spPr>
        </p:pic>
        <p:sp>
          <p:nvSpPr>
            <p:cNvPr id="13" name="Text Box 51"/>
            <p:cNvSpPr txBox="1"/>
            <p:nvPr/>
          </p:nvSpPr>
          <p:spPr>
            <a:xfrm>
              <a:off x="0" y="1783080"/>
              <a:ext cx="4678985" cy="506730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sz="2000" dirty="0" smtClean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The </a:t>
              </a:r>
              <a:r>
                <a:rPr lang="en-US" sz="2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representation of a line in the (x, y) space using (</a:t>
              </a:r>
              <a:r>
                <a:rPr lang="en-US" sz="20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ri</a:t>
              </a:r>
              <a:r>
                <a:rPr lang="en-US" sz="2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US" sz="20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θi</a:t>
              </a:r>
              <a:r>
                <a:rPr lang="en-US" sz="2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915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47</a:t>
            </a:fld>
            <a:endParaRPr lang="en-US" dirty="0"/>
          </a:p>
        </p:txBody>
      </p:sp>
      <p:pic>
        <p:nvPicPr>
          <p:cNvPr id="5" name="Picture 2" descr="C:\Users\ChuongFrezean\Desktop\MAS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3"/>
          <a:stretch>
            <a:fillRect/>
          </a:stretch>
        </p:blipFill>
        <p:spPr bwMode="auto">
          <a:xfrm rot="16200000">
            <a:off x="3886200" y="-3886200"/>
            <a:ext cx="137160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:\Users\ChuongFrezean\Desktop\MAS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31593" r="16786" b="38734"/>
          <a:stretch>
            <a:fillRect/>
          </a:stretch>
        </p:blipFill>
        <p:spPr bwMode="auto">
          <a:xfrm>
            <a:off x="228600" y="6096000"/>
            <a:ext cx="2286000" cy="717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7263-887F-4C2B-81EA-7FAD6F542E78}" type="datetime1">
              <a:rPr lang="en-US" smtClean="0"/>
              <a:t>18/07/2018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7349" y="1611086"/>
            <a:ext cx="7958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Line Detector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" y="331857"/>
            <a:ext cx="6229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THEORETICAL BACKGROUND</a:t>
            </a:r>
          </a:p>
        </p:txBody>
      </p:sp>
      <p:pic>
        <p:nvPicPr>
          <p:cNvPr id="16" name="Picture 15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39" y="2317399"/>
            <a:ext cx="3998949" cy="32762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144655" y="2484582"/>
                <a:ext cx="3048000" cy="610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𝑠𝑙𝑜𝑝𝑒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4655" y="2484582"/>
                <a:ext cx="3048000" cy="6109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144655" y="3395390"/>
                <a:ext cx="3048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𝑖𝑛𝑡𝑒𝑟𝑐𝑒𝑝𝑡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𝑠𝑙𝑜𝑝𝑒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4655" y="3395390"/>
                <a:ext cx="3048000" cy="369332"/>
              </a:xfrm>
              <a:prstGeom prst="rect">
                <a:avLst/>
              </a:prstGeom>
              <a:blipFill>
                <a:blip r:embed="rId7"/>
                <a:stretch>
                  <a:fillRect l="-200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5144655" y="4147127"/>
            <a:ext cx="3370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If slope &lt; 0 : return left</a:t>
            </a:r>
          </a:p>
          <a:p>
            <a:r>
              <a:rPr lang="en-US" smtClean="0"/>
              <a:t>Else return right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48</a:t>
            </a:fld>
            <a:endParaRPr lang="en-US" dirty="0"/>
          </a:p>
        </p:txBody>
      </p:sp>
      <p:pic>
        <p:nvPicPr>
          <p:cNvPr id="5" name="Picture 2" descr="C:\Users\ChuongFrezean\Desktop\MAS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3"/>
          <a:stretch>
            <a:fillRect/>
          </a:stretch>
        </p:blipFill>
        <p:spPr bwMode="auto">
          <a:xfrm rot="16200000">
            <a:off x="3886200" y="-3886200"/>
            <a:ext cx="137160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:\Users\ChuongFrezean\Desktop\MAS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31593" r="16786" b="38734"/>
          <a:stretch>
            <a:fillRect/>
          </a:stretch>
        </p:blipFill>
        <p:spPr bwMode="auto">
          <a:xfrm>
            <a:off x="228600" y="6096000"/>
            <a:ext cx="2286000" cy="717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7263-887F-4C2B-81EA-7FAD6F542E78}" type="datetime1">
              <a:rPr lang="en-US" smtClean="0"/>
              <a:t>18/07/2018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7349" y="1611086"/>
            <a:ext cx="79580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Raspberry pi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Broadcom BCM2837 chipset running at 1.2 </a:t>
            </a:r>
            <a:r>
              <a:rPr lang="en-US" alt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GHz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64-bit 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quad-core ARM Cortex-A53</a:t>
            </a:r>
          </a:p>
          <a:p>
            <a:endParaRPr lang="en-US" sz="28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" y="331857"/>
            <a:ext cx="6229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THEORETICAL BACKGROUND</a:t>
            </a:r>
          </a:p>
        </p:txBody>
      </p:sp>
    </p:spTree>
    <p:extLst>
      <p:ext uri="{BB962C8B-B14F-4D97-AF65-F5344CB8AC3E}">
        <p14:creationId xmlns:p14="http://schemas.microsoft.com/office/powerpoint/2010/main" val="22523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49</a:t>
            </a:fld>
            <a:endParaRPr lang="en-US" dirty="0"/>
          </a:p>
        </p:txBody>
      </p:sp>
      <p:pic>
        <p:nvPicPr>
          <p:cNvPr id="5" name="Picture 2" descr="C:\Users\ChuongFrezean\Desktop\MAS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3"/>
          <a:stretch>
            <a:fillRect/>
          </a:stretch>
        </p:blipFill>
        <p:spPr bwMode="auto">
          <a:xfrm rot="16200000">
            <a:off x="3886200" y="-3886200"/>
            <a:ext cx="137160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:\Users\ChuongFrezean\Desktop\MAS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31593" r="16786" b="38734"/>
          <a:stretch>
            <a:fillRect/>
          </a:stretch>
        </p:blipFill>
        <p:spPr bwMode="auto">
          <a:xfrm>
            <a:off x="228600" y="6096000"/>
            <a:ext cx="2286000" cy="717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28599" y="331857"/>
            <a:ext cx="8693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mtClean="0">
                <a:solidFill>
                  <a:schemeClr val="bg1"/>
                </a:solidFill>
              </a:rPr>
              <a:t>LDW SYSTEM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7263-887F-4C2B-81EA-7FAD6F542E78}" type="datetime1">
              <a:rPr lang="en-US" smtClean="0"/>
              <a:t>18/07/2018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7348" y="1611086"/>
            <a:ext cx="7958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Control LEDs with Raspberry Pi 3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986" y="2134305"/>
            <a:ext cx="5578027" cy="389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19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2" descr="C:\Users\ChuongFrezean\Desktop\MAS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3"/>
          <a:stretch>
            <a:fillRect/>
          </a:stretch>
        </p:blipFill>
        <p:spPr bwMode="auto">
          <a:xfrm rot="16200000">
            <a:off x="3886200" y="-3886200"/>
            <a:ext cx="137160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:\Users\ChuongFrezean\Desktop\MAST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31593" r="16786" b="38734"/>
          <a:stretch>
            <a:fillRect/>
          </a:stretch>
        </p:blipFill>
        <p:spPr bwMode="auto">
          <a:xfrm>
            <a:off x="228600" y="6096000"/>
            <a:ext cx="2286000" cy="717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A01B9-70AF-4FF2-8445-6582C00217A0}" type="datetime1">
              <a:rPr lang="en-US" smtClean="0"/>
              <a:t>18/07/2018</a:t>
            </a:fld>
            <a:endParaRPr lang="en-US" dirty="0"/>
          </a:p>
        </p:txBody>
      </p:sp>
      <p:pic>
        <p:nvPicPr>
          <p:cNvPr id="2050" name="Picture 2" descr="HÃ¬nh áº£nh cÃ³ liÃªn qua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789" y="2138610"/>
            <a:ext cx="6264421" cy="319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8600" y="331857"/>
            <a:ext cx="8656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mtClean="0">
                <a:solidFill>
                  <a:schemeClr val="bg1"/>
                </a:solidFill>
              </a:rPr>
              <a:t>INTRODUCTION</a:t>
            </a:r>
            <a:endParaRPr lang="en-US" sz="4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17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2" descr="C:\Users\ChuongFrezean\Desktop\MAS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3"/>
          <a:stretch>
            <a:fillRect/>
          </a:stretch>
        </p:blipFill>
        <p:spPr bwMode="auto">
          <a:xfrm rot="16200000">
            <a:off x="3886200" y="-3840018"/>
            <a:ext cx="137160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:\Users\ChuongFrezean\Desktop\MAS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31593" r="16786" b="38734"/>
          <a:stretch>
            <a:fillRect/>
          </a:stretch>
        </p:blipFill>
        <p:spPr bwMode="auto">
          <a:xfrm>
            <a:off x="228600" y="6096000"/>
            <a:ext cx="2286000" cy="717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28599" y="341093"/>
            <a:ext cx="8684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THEORETICAL BACKGROUND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7263-887F-4C2B-81EA-7FAD6F542E78}" type="datetime1">
              <a:rPr lang="en-US" smtClean="0"/>
              <a:t>18/07/2018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7349" y="1521955"/>
            <a:ext cx="7958001" cy="31085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following techniques are used: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Gamma Correction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Color Selection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Denoise</a:t>
            </a: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Region of Interest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Selection (ROI Selection)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Canny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Edge Detection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Hough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Transform Line Detection</a:t>
            </a:r>
          </a:p>
        </p:txBody>
      </p:sp>
    </p:spTree>
    <p:extLst>
      <p:ext uri="{BB962C8B-B14F-4D97-AF65-F5344CB8AC3E}">
        <p14:creationId xmlns:p14="http://schemas.microsoft.com/office/powerpoint/2010/main" val="373793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2" descr="C:\Users\ChuongFrezean\Desktop\MAS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3"/>
          <a:stretch>
            <a:fillRect/>
          </a:stretch>
        </p:blipFill>
        <p:spPr bwMode="auto">
          <a:xfrm rot="16200000">
            <a:off x="3886200" y="-3886200"/>
            <a:ext cx="137160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:\Users\ChuongFrezean\Desktop\MAS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31593" r="16786" b="38734"/>
          <a:stretch>
            <a:fillRect/>
          </a:stretch>
        </p:blipFill>
        <p:spPr bwMode="auto">
          <a:xfrm>
            <a:off x="228600" y="6096000"/>
            <a:ext cx="2286000" cy="717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7263-887F-4C2B-81EA-7FAD6F542E78}" type="datetime1">
              <a:rPr lang="en-US" smtClean="0"/>
              <a:t>18/07/2018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7348" y="1611086"/>
            <a:ext cx="7958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Gamma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correction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107095" y="2454276"/>
            <a:ext cx="4850295" cy="3508702"/>
            <a:chOff x="2107095" y="2454276"/>
            <a:chExt cx="4850295" cy="3508702"/>
          </a:xfrm>
        </p:grpSpPr>
        <p:pic>
          <p:nvPicPr>
            <p:cNvPr id="2" name="Picture 1">
              <a:hlinkClick r:id="rId4" action="ppaction://hlinksldjump"/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07095" y="2454276"/>
              <a:ext cx="4850295" cy="313937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543300" y="5593646"/>
              <a:ext cx="2066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Histogram of image </a:t>
              </a:r>
              <a:endParaRPr lang="en-US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28599" y="331857"/>
            <a:ext cx="8684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THEORETICAL BACKGROUND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66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2" descr="C:\Users\ChuongFrezean\Desktop\MAS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3"/>
          <a:stretch>
            <a:fillRect/>
          </a:stretch>
        </p:blipFill>
        <p:spPr bwMode="auto">
          <a:xfrm rot="16200000">
            <a:off x="3886200" y="-3886200"/>
            <a:ext cx="137160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:\Users\ChuongFrezean\Desktop\MAS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31593" r="16786" b="38734"/>
          <a:stretch>
            <a:fillRect/>
          </a:stretch>
        </p:blipFill>
        <p:spPr bwMode="auto">
          <a:xfrm>
            <a:off x="228600" y="6096000"/>
            <a:ext cx="2286000" cy="717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7263-887F-4C2B-81EA-7FAD6F542E78}" type="datetime1">
              <a:rPr lang="en-US" smtClean="0"/>
              <a:t>18/07/2018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7348" y="1611086"/>
            <a:ext cx="7958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Gamma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correction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2491053"/>
            <a:ext cx="8677405" cy="29878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8599" y="331857"/>
            <a:ext cx="8684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THEORETICAL BACKGROUND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92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2" descr="C:\Users\ChuongFrezean\Desktop\MAS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3"/>
          <a:stretch>
            <a:fillRect/>
          </a:stretch>
        </p:blipFill>
        <p:spPr bwMode="auto">
          <a:xfrm rot="16200000">
            <a:off x="3886200" y="-3886200"/>
            <a:ext cx="137160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:\Users\ChuongFrezean\Desktop\MAS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31593" r="16786" b="38734"/>
          <a:stretch>
            <a:fillRect/>
          </a:stretch>
        </p:blipFill>
        <p:spPr bwMode="auto">
          <a:xfrm>
            <a:off x="228600" y="6096000"/>
            <a:ext cx="2286000" cy="717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7263-887F-4C2B-81EA-7FAD6F542E78}" type="datetime1">
              <a:rPr lang="en-US" smtClean="0"/>
              <a:t>18/07/2018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7348" y="1611086"/>
            <a:ext cx="7958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Gamma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correction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2391624"/>
            <a:ext cx="8727510" cy="34575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8599" y="331857"/>
            <a:ext cx="8684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THEORETICAL BACKGROUND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20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2863</TotalTime>
  <Words>742</Words>
  <Application>Microsoft Office PowerPoint</Application>
  <PresentationFormat>On-screen Show (4:3)</PresentationFormat>
  <Paragraphs>268</Paragraphs>
  <Slides>49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Kiệt Nguyễn Tuấn</dc:creator>
  <cp:lastModifiedBy>Kiệt Nguyễn Tuấn</cp:lastModifiedBy>
  <cp:revision>113</cp:revision>
  <dcterms:created xsi:type="dcterms:W3CDTF">2018-07-04T14:43:01Z</dcterms:created>
  <dcterms:modified xsi:type="dcterms:W3CDTF">2018-07-18T06:17:00Z</dcterms:modified>
</cp:coreProperties>
</file>